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7"/>
  </p:notesMasterIdLst>
  <p:handoutMasterIdLst>
    <p:handoutMasterId r:id="rId18"/>
  </p:handoutMasterIdLst>
  <p:sldIdLst>
    <p:sldId id="763" r:id="rId5"/>
    <p:sldId id="772" r:id="rId6"/>
    <p:sldId id="778" r:id="rId7"/>
    <p:sldId id="777" r:id="rId8"/>
    <p:sldId id="779" r:id="rId9"/>
    <p:sldId id="780" r:id="rId10"/>
    <p:sldId id="781" r:id="rId11"/>
    <p:sldId id="782" r:id="rId12"/>
    <p:sldId id="783" r:id="rId13"/>
    <p:sldId id="784" r:id="rId14"/>
    <p:sldId id="785" r:id="rId15"/>
    <p:sldId id="786" r:id="rId16"/>
  </p:sldIdLst>
  <p:sldSz cx="9144000" cy="6858000" type="screen4x3"/>
  <p:notesSz cx="7315200" cy="9601200"/>
  <p:defaultTextStyle>
    <a:defPPr>
      <a:defRPr lang="en-GB"/>
    </a:defPPr>
    <a:lvl1pPr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20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sz="20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sz="20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sz="20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5">
          <p15:clr>
            <a:srgbClr val="A4A3A4"/>
          </p15:clr>
        </p15:guide>
        <p15:guide id="2" pos="2302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9900"/>
    <a:srgbClr val="0000FF"/>
    <a:srgbClr val="000099"/>
    <a:srgbClr val="006600"/>
    <a:srgbClr val="000066"/>
    <a:srgbClr val="990000"/>
    <a:srgbClr val="996633"/>
    <a:srgbClr val="CC0099"/>
    <a:srgbClr val="FF99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840" autoAdjust="0"/>
    <p:restoredTop sz="95846" autoAdjust="0"/>
  </p:normalViewPr>
  <p:slideViewPr>
    <p:cSldViewPr snapToObjects="1">
      <p:cViewPr varScale="1">
        <p:scale>
          <a:sx n="103" d="100"/>
          <a:sy n="103" d="100"/>
        </p:scale>
        <p:origin x="1656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Objects="1">
      <p:cViewPr varScale="1">
        <p:scale>
          <a:sx n="61" d="100"/>
          <a:sy n="61" d="100"/>
        </p:scale>
        <p:origin x="-1884" y="-90"/>
      </p:cViewPr>
      <p:guideLst>
        <p:guide orient="horz" pos="3025"/>
        <p:guide pos="2302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00322" tIns="50159" rIns="100322" bIns="50159" numCol="1" anchor="t" anchorCtr="0" compatLnSpc="1">
            <a:prstTxWarp prst="textNoShape">
              <a:avLst/>
            </a:prstTxWarp>
          </a:bodyPr>
          <a:lstStyle>
            <a:lvl1pPr defTabSz="1001489" eaLnBrk="1" hangingPunct="1"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710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4963" y="0"/>
            <a:ext cx="3170237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00322" tIns="50159" rIns="100322" bIns="50159" numCol="1" anchor="t" anchorCtr="0" compatLnSpc="1">
            <a:prstTxWarp prst="textNoShape">
              <a:avLst/>
            </a:prstTxWarp>
          </a:bodyPr>
          <a:lstStyle>
            <a:lvl1pPr algn="r" defTabSz="1001489" eaLnBrk="1" hangingPunct="1"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710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0188"/>
            <a:ext cx="3170238" cy="481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00322" tIns="50159" rIns="100322" bIns="50159" numCol="1" anchor="b" anchorCtr="0" compatLnSpc="1">
            <a:prstTxWarp prst="textNoShape">
              <a:avLst/>
            </a:prstTxWarp>
          </a:bodyPr>
          <a:lstStyle>
            <a:lvl1pPr defTabSz="1001489" eaLnBrk="1" hangingPunct="1"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710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4963" y="9120188"/>
            <a:ext cx="3170237" cy="481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00322" tIns="50159" rIns="100322" bIns="50159" numCol="1" anchor="b" anchorCtr="0" compatLnSpc="1">
            <a:prstTxWarp prst="textNoShape">
              <a:avLst/>
            </a:prstTxWarp>
          </a:bodyPr>
          <a:lstStyle>
            <a:lvl1pPr algn="r" defTabSz="1000125" eaLnBrk="1" hangingPunct="1">
              <a:defRPr sz="130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0E80E034-546D-477C-9A10-10862B5DC822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00322" tIns="50159" rIns="100322" bIns="50159" numCol="1" anchor="t" anchorCtr="0" compatLnSpc="1">
            <a:prstTxWarp prst="textNoShape">
              <a:avLst/>
            </a:prstTxWarp>
          </a:bodyPr>
          <a:lstStyle>
            <a:lvl1pPr defTabSz="1001489" eaLnBrk="1" hangingPunct="1"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4963" y="0"/>
            <a:ext cx="3170237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00322" tIns="50159" rIns="100322" bIns="50159" numCol="1" anchor="t" anchorCtr="0" compatLnSpc="1">
            <a:prstTxWarp prst="textNoShape">
              <a:avLst/>
            </a:prstTxWarp>
          </a:bodyPr>
          <a:lstStyle>
            <a:lvl1pPr algn="r" defTabSz="1001489" eaLnBrk="1" hangingPunct="1"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205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062038" y="138113"/>
            <a:ext cx="5229225" cy="392271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88900" y="4146550"/>
            <a:ext cx="7177088" cy="5233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00322" tIns="50159" rIns="100322" bIns="5015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8"/>
            <a:ext cx="3170238" cy="481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00322" tIns="50159" rIns="100322" bIns="50159" numCol="1" anchor="b" anchorCtr="0" compatLnSpc="1">
            <a:prstTxWarp prst="textNoShape">
              <a:avLst/>
            </a:prstTxWarp>
          </a:bodyPr>
          <a:lstStyle>
            <a:lvl1pPr defTabSz="1001489" eaLnBrk="1" hangingPunct="1"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4963" y="9120188"/>
            <a:ext cx="3170237" cy="481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00322" tIns="50159" rIns="100322" bIns="50159" numCol="1" anchor="b" anchorCtr="0" compatLnSpc="1">
            <a:prstTxWarp prst="textNoShape">
              <a:avLst/>
            </a:prstTxWarp>
          </a:bodyPr>
          <a:lstStyle>
            <a:lvl1pPr algn="r" defTabSz="1000125" eaLnBrk="1" hangingPunct="1">
              <a:defRPr sz="130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9DC211A4-2594-4E57-BBF5-3A68F9699F21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20000"/>
      </a:spcBef>
      <a:spcAft>
        <a:spcPct val="0"/>
      </a:spcAft>
      <a:defRPr sz="1500" kern="1200">
        <a:solidFill>
          <a:schemeClr val="tx1"/>
        </a:solidFill>
        <a:latin typeface="Arial" charset="0"/>
        <a:ea typeface="+mn-ea"/>
        <a:cs typeface="+mn-cs"/>
      </a:defRPr>
    </a:lvl1pPr>
    <a:lvl2pPr marL="358775" algn="l" rtl="0" eaLnBrk="0" fontAlgn="base" hangingPunct="0">
      <a:spcBef>
        <a:spcPct val="20000"/>
      </a:spcBef>
      <a:spcAft>
        <a:spcPct val="0"/>
      </a:spcAft>
      <a:defRPr sz="1500" kern="1200">
        <a:solidFill>
          <a:schemeClr val="tx1"/>
        </a:solidFill>
        <a:latin typeface="Arial" charset="0"/>
        <a:ea typeface="+mn-ea"/>
        <a:cs typeface="+mn-cs"/>
      </a:defRPr>
    </a:lvl2pPr>
    <a:lvl3pPr marL="719138" algn="l" rtl="0" eaLnBrk="0" fontAlgn="base" hangingPunct="0">
      <a:spcBef>
        <a:spcPct val="20000"/>
      </a:spcBef>
      <a:spcAft>
        <a:spcPct val="0"/>
      </a:spcAft>
      <a:defRPr sz="1500" kern="1200">
        <a:solidFill>
          <a:schemeClr val="tx1"/>
        </a:solidFill>
        <a:latin typeface="Arial" charset="0"/>
        <a:ea typeface="+mn-ea"/>
        <a:cs typeface="+mn-cs"/>
      </a:defRPr>
    </a:lvl3pPr>
    <a:lvl4pPr marL="1077913" algn="l" rtl="0" eaLnBrk="0" fontAlgn="base" hangingPunct="0">
      <a:spcBef>
        <a:spcPct val="20000"/>
      </a:spcBef>
      <a:spcAft>
        <a:spcPct val="0"/>
      </a:spcAft>
      <a:defRPr sz="1500" kern="1200">
        <a:solidFill>
          <a:schemeClr val="tx1"/>
        </a:solidFill>
        <a:latin typeface="Arial" charset="0"/>
        <a:ea typeface="+mn-ea"/>
        <a:cs typeface="+mn-cs"/>
      </a:defRPr>
    </a:lvl4pPr>
    <a:lvl5pPr marL="1436688" algn="l" rtl="0" eaLnBrk="0" fontAlgn="base" hangingPunct="0">
      <a:spcBef>
        <a:spcPct val="20000"/>
      </a:spcBef>
      <a:spcAft>
        <a:spcPct val="0"/>
      </a:spcAft>
      <a:defRPr sz="15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Rectangle 1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EA10A99-665E-46BC-8C2E-83B0382A7F2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5" name="Rectangle 1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EBU4202 </a:t>
            </a:r>
            <a:r>
              <a:rPr lang="en-US">
                <a:cs typeface="Arial" charset="0"/>
              </a:rPr>
              <a:t>© 2010/11</a:t>
            </a:r>
          </a:p>
        </p:txBody>
      </p:sp>
    </p:spTree>
    <p:extLst>
      <p:ext uri="{BB962C8B-B14F-4D97-AF65-F5344CB8AC3E}">
        <p14:creationId xmlns:p14="http://schemas.microsoft.com/office/powerpoint/2010/main" val="2165938854"/>
      </p:ext>
    </p:extLst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1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84C8A74-0DC7-42C5-BAAD-5F084E746F2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5" name="Rectangle 1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EBU4202 </a:t>
            </a:r>
            <a:r>
              <a:rPr lang="en-US">
                <a:cs typeface="Arial" charset="0"/>
              </a:rPr>
              <a:t>© 2010/11</a:t>
            </a:r>
          </a:p>
        </p:txBody>
      </p:sp>
    </p:spTree>
    <p:extLst>
      <p:ext uri="{BB962C8B-B14F-4D97-AF65-F5344CB8AC3E}">
        <p14:creationId xmlns:p14="http://schemas.microsoft.com/office/powerpoint/2010/main" val="4149319738"/>
      </p:ext>
    </p:extLst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91300" y="-26988"/>
            <a:ext cx="2019300" cy="597058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3400" y="-26988"/>
            <a:ext cx="5905500" cy="597058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1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9D5ADC8-32EC-4B86-8279-9E0B220843C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5" name="Rectangle 1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EBU4202 </a:t>
            </a:r>
            <a:r>
              <a:rPr lang="en-US">
                <a:cs typeface="Arial" charset="0"/>
              </a:rPr>
              <a:t>© 2010/11</a:t>
            </a:r>
          </a:p>
        </p:txBody>
      </p:sp>
    </p:spTree>
    <p:extLst>
      <p:ext uri="{BB962C8B-B14F-4D97-AF65-F5344CB8AC3E}">
        <p14:creationId xmlns:p14="http://schemas.microsoft.com/office/powerpoint/2010/main" val="626475227"/>
      </p:ext>
    </p:extLst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-26988"/>
            <a:ext cx="8077200" cy="68580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371600"/>
            <a:ext cx="3810000" cy="457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71600"/>
            <a:ext cx="3810000" cy="457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Rectangle 1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49F30BB-E4E6-40E2-921D-CB2C938C913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6" name="Rectangle 1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EBU4202 </a:t>
            </a:r>
            <a:r>
              <a:rPr lang="en-US">
                <a:cs typeface="Arial" charset="0"/>
              </a:rPr>
              <a:t>© 2010/11</a:t>
            </a:r>
          </a:p>
        </p:txBody>
      </p:sp>
    </p:spTree>
    <p:extLst>
      <p:ext uri="{BB962C8B-B14F-4D97-AF65-F5344CB8AC3E}">
        <p14:creationId xmlns:p14="http://schemas.microsoft.com/office/powerpoint/2010/main" val="3460403485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&amp;E intro slid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2EBE9B9-F3E2-304B-BD53-6E680D43BE88}"/>
              </a:ext>
            </a:extLst>
          </p:cNvPr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733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65D725DE-B54E-7547-9E8D-E2912F289D8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92982" y="3338513"/>
            <a:ext cx="5274469" cy="6120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7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4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685807" indent="0">
              <a:buNone/>
              <a:defRPr/>
            </a:lvl3pPr>
          </a:lstStyle>
          <a:p>
            <a:pPr lvl="0"/>
            <a:r>
              <a:rPr lang="en-US" dirty="0"/>
              <a:t>[Title]</a:t>
            </a:r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BE4D0B43-75A6-B249-8274-5342D0AE0C8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12032" y="4229100"/>
            <a:ext cx="4769643" cy="37677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4" indent="0">
              <a:buNone/>
              <a:defRPr/>
            </a:lvl2pPr>
          </a:lstStyle>
          <a:p>
            <a:pPr lvl="0"/>
            <a:r>
              <a:rPr lang="en-US" dirty="0"/>
              <a:t>[sub title]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7B35E05-FB4F-2B48-A301-64C8B126D9B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232" y="620713"/>
            <a:ext cx="4377365" cy="198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2556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1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3BBCF52-D843-4561-926A-4A0258E9D94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5" name="Rectangle 1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EBU4202 </a:t>
            </a:r>
            <a:r>
              <a:rPr lang="en-US">
                <a:cs typeface="Arial" charset="0"/>
              </a:rPr>
              <a:t>© 2010/11</a:t>
            </a:r>
          </a:p>
        </p:txBody>
      </p:sp>
    </p:spTree>
    <p:extLst>
      <p:ext uri="{BB962C8B-B14F-4D97-AF65-F5344CB8AC3E}">
        <p14:creationId xmlns:p14="http://schemas.microsoft.com/office/powerpoint/2010/main" val="156457267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B850123-602C-4749-A43E-47F1766F85F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5" name="Rectangle 1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EBU4202 </a:t>
            </a:r>
            <a:r>
              <a:rPr lang="en-US">
                <a:cs typeface="Arial" charset="0"/>
              </a:rPr>
              <a:t>© 2010/11</a:t>
            </a:r>
          </a:p>
        </p:txBody>
      </p:sp>
    </p:spTree>
    <p:extLst>
      <p:ext uri="{BB962C8B-B14F-4D97-AF65-F5344CB8AC3E}">
        <p14:creationId xmlns:p14="http://schemas.microsoft.com/office/powerpoint/2010/main" val="24458883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371600"/>
            <a:ext cx="3810000" cy="457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71600"/>
            <a:ext cx="3810000" cy="457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Rectangle 1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2EB0AB0-3BD0-4505-B5AF-7660415CD9E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6" name="Rectangle 1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EBU4202 </a:t>
            </a:r>
            <a:r>
              <a:rPr lang="en-US">
                <a:cs typeface="Arial" charset="0"/>
              </a:rPr>
              <a:t>© 2010/11</a:t>
            </a:r>
          </a:p>
        </p:txBody>
      </p:sp>
    </p:spTree>
    <p:extLst>
      <p:ext uri="{BB962C8B-B14F-4D97-AF65-F5344CB8AC3E}">
        <p14:creationId xmlns:p14="http://schemas.microsoft.com/office/powerpoint/2010/main" val="1005189501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Rectangle 1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8EF50C1-63AB-45DA-953A-8D8DBBE4564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8" name="Rectangle 1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EBU4202 </a:t>
            </a:r>
            <a:r>
              <a:rPr lang="en-US">
                <a:cs typeface="Arial" charset="0"/>
              </a:rPr>
              <a:t>© 2010/11</a:t>
            </a:r>
          </a:p>
        </p:txBody>
      </p:sp>
    </p:spTree>
    <p:extLst>
      <p:ext uri="{BB962C8B-B14F-4D97-AF65-F5344CB8AC3E}">
        <p14:creationId xmlns:p14="http://schemas.microsoft.com/office/powerpoint/2010/main" val="1589384453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Rectangle 1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6C0055F-7FC4-4F42-99AB-F25D08510F9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EBU4202 </a:t>
            </a:r>
            <a:r>
              <a:rPr lang="en-US">
                <a:cs typeface="Arial" charset="0"/>
              </a:rPr>
              <a:t>© 2010/11</a:t>
            </a:r>
          </a:p>
        </p:txBody>
      </p:sp>
    </p:spTree>
    <p:extLst>
      <p:ext uri="{BB962C8B-B14F-4D97-AF65-F5344CB8AC3E}">
        <p14:creationId xmlns:p14="http://schemas.microsoft.com/office/powerpoint/2010/main" val="1435959717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DBC017-B8C7-41BB-A733-7E17045B6FA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3" name="Rectangle 1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EBU4202 </a:t>
            </a:r>
            <a:r>
              <a:rPr lang="en-US">
                <a:cs typeface="Arial" charset="0"/>
              </a:rPr>
              <a:t>© 2010/11</a:t>
            </a:r>
          </a:p>
        </p:txBody>
      </p:sp>
    </p:spTree>
    <p:extLst>
      <p:ext uri="{BB962C8B-B14F-4D97-AF65-F5344CB8AC3E}">
        <p14:creationId xmlns:p14="http://schemas.microsoft.com/office/powerpoint/2010/main" val="1267168662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5D9BF43-9D8A-4974-B488-122FA42B5AD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6" name="Rectangle 1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EBU4202 </a:t>
            </a:r>
            <a:r>
              <a:rPr lang="en-US">
                <a:cs typeface="Arial" charset="0"/>
              </a:rPr>
              <a:t>© 2010/11</a:t>
            </a:r>
          </a:p>
        </p:txBody>
      </p:sp>
    </p:spTree>
    <p:extLst>
      <p:ext uri="{BB962C8B-B14F-4D97-AF65-F5344CB8AC3E}">
        <p14:creationId xmlns:p14="http://schemas.microsoft.com/office/powerpoint/2010/main" val="1977687441"/>
      </p:ext>
    </p:extLst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56B1560-9520-44F3-BB57-4A333EFEF92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6" name="Rectangle 1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EBU4202 </a:t>
            </a:r>
            <a:r>
              <a:rPr lang="en-US">
                <a:cs typeface="Arial" charset="0"/>
              </a:rPr>
              <a:t>© 2010/11</a:t>
            </a:r>
          </a:p>
        </p:txBody>
      </p:sp>
    </p:spTree>
    <p:extLst>
      <p:ext uri="{BB962C8B-B14F-4D97-AF65-F5344CB8AC3E}">
        <p14:creationId xmlns:p14="http://schemas.microsoft.com/office/powerpoint/2010/main" val="969262120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7"/>
          <p:cNvSpPr>
            <a:spLocks noGrp="1" noChangeArrowheads="1"/>
          </p:cNvSpPr>
          <p:nvPr>
            <p:ph type="title"/>
          </p:nvPr>
        </p:nvSpPr>
        <p:spPr bwMode="auto">
          <a:xfrm>
            <a:off x="533400" y="-26988"/>
            <a:ext cx="8077200" cy="685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8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371600"/>
            <a:ext cx="777240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34" name="Rectangle 1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988175" y="635635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400"/>
            </a:lvl1pPr>
          </a:lstStyle>
          <a:p>
            <a:pPr>
              <a:defRPr/>
            </a:pPr>
            <a:fld id="{8933FBA2-0E1F-4E6B-9DF8-C856FFE29D1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grpSp>
        <p:nvGrpSpPr>
          <p:cNvPr id="1029" name="Group 11"/>
          <p:cNvGrpSpPr>
            <a:grpSpLocks/>
          </p:cNvGrpSpPr>
          <p:nvPr userDrawn="1"/>
        </p:nvGrpSpPr>
        <p:grpSpPr bwMode="auto">
          <a:xfrm>
            <a:off x="0" y="692150"/>
            <a:ext cx="9132888" cy="152400"/>
            <a:chOff x="0" y="900"/>
            <a:chExt cx="6232" cy="96"/>
          </a:xfrm>
        </p:grpSpPr>
        <p:sp>
          <p:nvSpPr>
            <p:cNvPr id="1032" name="Rectangle 12"/>
            <p:cNvSpPr>
              <a:spLocks noChangeArrowheads="1"/>
            </p:cNvSpPr>
            <p:nvPr/>
          </p:nvSpPr>
          <p:spPr bwMode="auto">
            <a:xfrm>
              <a:off x="0" y="900"/>
              <a:ext cx="6232" cy="47"/>
            </a:xfrm>
            <a:prstGeom prst="rect">
              <a:avLst/>
            </a:prstGeom>
            <a:gradFill rotWithShape="0">
              <a:gsLst>
                <a:gs pos="0">
                  <a:srgbClr val="006060"/>
                </a:gs>
                <a:gs pos="50000">
                  <a:srgbClr val="00C0C0"/>
                </a:gs>
                <a:gs pos="100000">
                  <a:srgbClr val="00606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/>
            </a:p>
          </p:txBody>
        </p:sp>
        <p:sp>
          <p:nvSpPr>
            <p:cNvPr id="1033" name="Rectangle 13"/>
            <p:cNvSpPr>
              <a:spLocks noChangeArrowheads="1"/>
            </p:cNvSpPr>
            <p:nvPr/>
          </p:nvSpPr>
          <p:spPr bwMode="auto">
            <a:xfrm>
              <a:off x="0" y="972"/>
              <a:ext cx="6232" cy="24"/>
            </a:xfrm>
            <a:prstGeom prst="rect">
              <a:avLst/>
            </a:prstGeom>
            <a:gradFill rotWithShape="0">
              <a:gsLst>
                <a:gs pos="0">
                  <a:srgbClr val="B200B2"/>
                </a:gs>
                <a:gs pos="50000">
                  <a:srgbClr val="FF00FF"/>
                </a:gs>
                <a:gs pos="100000">
                  <a:srgbClr val="B200B2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/>
            </a:p>
          </p:txBody>
        </p:sp>
      </p:grpSp>
      <p:pic>
        <p:nvPicPr>
          <p:cNvPr id="1030" name="Picture 14" descr="qmwlogo"/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6173788"/>
            <a:ext cx="18288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9" name="Rectangle 1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276600" y="6381750"/>
            <a:ext cx="2895600" cy="358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 b="1">
                <a:solidFill>
                  <a:srgbClr val="000099"/>
                </a:solidFill>
                <a:latin typeface="Arial" charset="0"/>
              </a:defRPr>
            </a:lvl1pPr>
          </a:lstStyle>
          <a:p>
            <a:pPr>
              <a:defRPr/>
            </a:pPr>
            <a:r>
              <a:rPr lang="en-US"/>
              <a:t>EBU4202 </a:t>
            </a:r>
            <a:r>
              <a:rPr lang="en-US">
                <a:cs typeface="Arial" charset="0"/>
              </a:rPr>
              <a:t>© 2010/11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ransition spd="med"/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99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99"/>
          </a:solidFill>
          <a:latin typeface="Times New Roman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99"/>
          </a:solidFill>
          <a:latin typeface="Times New Roman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99"/>
          </a:solidFill>
          <a:latin typeface="Times New Roman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99"/>
          </a:solidFill>
          <a:latin typeface="Times New Roman" pitchFamily="18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rgbClr val="000099"/>
          </a:solidFill>
          <a:latin typeface="Times New Roman" pitchFamily="18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rgbClr val="000099"/>
          </a:solidFill>
          <a:latin typeface="Times New Roman" pitchFamily="18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rgbClr val="000099"/>
          </a:solidFill>
          <a:latin typeface="Times New Roman" pitchFamily="18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rgbClr val="000099"/>
          </a:solidFill>
          <a:latin typeface="Times New Roman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130BFF2-2843-44ED-87F5-FEA639DA13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088" y="435770"/>
            <a:ext cx="5157673" cy="2381503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777409"/>
            <a:ext cx="9144000" cy="738773"/>
          </a:xfrm>
        </p:spPr>
        <p:txBody>
          <a:bodyPr/>
          <a:lstStyle/>
          <a:p>
            <a:pPr algn="ctr"/>
            <a:r>
              <a:rPr lang="en-US" sz="2400" dirty="0"/>
              <a:t>EBU4202: Digital Circuit Design</a:t>
            </a:r>
          </a:p>
          <a:p>
            <a:pPr algn="ctr"/>
            <a:r>
              <a:rPr lang="en-US" altLang="zh-CN" sz="2400" dirty="0"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Introduction to Lab</a:t>
            </a:r>
            <a:r>
              <a:rPr lang="zh-CN" altLang="en-US" sz="2400" dirty="0"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ea typeface="SimSun" panose="02010600030101010101" pitchFamily="2" charset="-122"/>
              </a:rPr>
              <a:t>2</a:t>
            </a:r>
            <a:r>
              <a:rPr lang="zh-CN" altLang="en-US" sz="2400" dirty="0"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GB" altLang="zh-CN" sz="2400" dirty="0"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&amp; 3 </a:t>
            </a:r>
            <a:endParaRPr lang="en-GB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1E15DC-8940-4A8F-8B1A-AD406E3099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3639" y="431680"/>
            <a:ext cx="5574727" cy="1954774"/>
          </a:xfrm>
          <a:prstGeom prst="rect">
            <a:avLst/>
          </a:prstGeom>
        </p:spPr>
      </p:pic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90A91427-5B03-1DA4-F280-7034C7B11A3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0" y="4068264"/>
            <a:ext cx="9144000" cy="1737000"/>
          </a:xfrm>
        </p:spPr>
        <p:txBody>
          <a:bodyPr/>
          <a:lstStyle/>
          <a:p>
            <a:pPr algn="ctr"/>
            <a:r>
              <a:rPr lang="en-US" sz="1625" dirty="0"/>
              <a:t>Dr. Md Hasanuzzaman Sagor (Hasan)</a:t>
            </a:r>
          </a:p>
          <a:p>
            <a:pPr algn="ctr"/>
            <a:r>
              <a:rPr lang="en-US" sz="1625" dirty="0"/>
              <a:t>Dr. Chao Shu (Chao)</a:t>
            </a:r>
          </a:p>
          <a:p>
            <a:pPr algn="ctr"/>
            <a:r>
              <a:rPr lang="en-US" sz="1625" dirty="0"/>
              <a:t>Dr. Farha Lakhani (Farha)</a:t>
            </a:r>
          </a:p>
          <a:p>
            <a:pPr algn="ctr"/>
            <a:endParaRPr lang="en-US" sz="1625" dirty="0"/>
          </a:p>
          <a:p>
            <a:pPr algn="ctr"/>
            <a:r>
              <a:rPr lang="en-US" sz="1625" dirty="0"/>
              <a:t>School of Electronic Engineering and Computer Science,</a:t>
            </a:r>
          </a:p>
          <a:p>
            <a:pPr algn="ctr"/>
            <a:r>
              <a:rPr lang="en-US" sz="1625" dirty="0"/>
              <a:t>Queen Mary University of London,</a:t>
            </a:r>
          </a:p>
          <a:p>
            <a:pPr algn="ctr"/>
            <a:r>
              <a:rPr lang="en-US" sz="1625" dirty="0"/>
              <a:t>London, United Kingdom.</a:t>
            </a:r>
          </a:p>
          <a:p>
            <a:pPr algn="ctr"/>
            <a:endParaRPr lang="en-GB" sz="1539" dirty="0"/>
          </a:p>
        </p:txBody>
      </p:sp>
    </p:spTree>
    <p:extLst>
      <p:ext uri="{BB962C8B-B14F-4D97-AF65-F5344CB8AC3E}">
        <p14:creationId xmlns:p14="http://schemas.microsoft.com/office/powerpoint/2010/main" val="25500718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68E091-8002-416C-9EE1-CEE8FB107141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zh-CN" sz="3600" b="1" dirty="0">
                <a:latin typeface="Arial" panose="020B0604020202020204" pitchFamily="34" charset="0"/>
              </a:rPr>
              <a:t>Lab 3: Experiment (SR &amp; D Latches)</a:t>
            </a:r>
            <a:endParaRPr lang="en-GB" sz="3600" b="1" dirty="0">
              <a:latin typeface="Arial" panose="020B0604020202020204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3B19728-943C-40CD-B117-74E92EDB25DB}" type="slidenum">
              <a:rPr lang="en-GB" smtClean="0"/>
              <a:pPr/>
              <a:t>10</a:t>
            </a:fld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157741A-CEB9-D651-717B-7A4483FAF073}"/>
              </a:ext>
            </a:extLst>
          </p:cNvPr>
          <p:cNvSpPr txBox="1"/>
          <p:nvPr/>
        </p:nvSpPr>
        <p:spPr>
          <a:xfrm>
            <a:off x="0" y="940658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rgbClr val="FF0000"/>
                </a:solidFill>
                <a:cs typeface="Arial" panose="020B0604020202020204" pitchFamily="34" charset="0"/>
              </a:rPr>
              <a:t>Demonstrate this completed task to one of the TAs for verification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FED52F9-6A48-B64B-FF2E-20A064FBBA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622613"/>
            <a:ext cx="8490181" cy="41044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CA75517-D756-6A2C-5AF6-AD99C72C0B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5856" y="3095590"/>
            <a:ext cx="2880320" cy="227762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5B8091D-2C29-FEB3-9700-71571CF206CA}"/>
              </a:ext>
            </a:extLst>
          </p:cNvPr>
          <p:cNvSpPr txBox="1"/>
          <p:nvPr/>
        </p:nvSpPr>
        <p:spPr>
          <a:xfrm>
            <a:off x="1115616" y="3945250"/>
            <a:ext cx="19442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Providing Q=1</a:t>
            </a:r>
          </a:p>
          <a:p>
            <a:r>
              <a:rPr lang="en-US" dirty="0"/>
              <a:t>when S’ = 1. 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8B7566A-3CC2-6C76-26AE-344A78FFA9AF}"/>
              </a:ext>
            </a:extLst>
          </p:cNvPr>
          <p:cNvCxnSpPr>
            <a:cxnSpLocks/>
          </p:cNvCxnSpPr>
          <p:nvPr/>
        </p:nvCxnSpPr>
        <p:spPr bwMode="auto">
          <a:xfrm flipV="1">
            <a:off x="2843808" y="3945250"/>
            <a:ext cx="1151347" cy="131822"/>
          </a:xfrm>
          <a:prstGeom prst="straightConnector1">
            <a:avLst/>
          </a:prstGeom>
          <a:ln>
            <a:solidFill>
              <a:srgbClr val="C00000"/>
            </a:solidFill>
            <a:headEnd type="none" w="med" len="me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97BB7EC-7810-49BE-9BF4-2F929B346586}"/>
              </a:ext>
            </a:extLst>
          </p:cNvPr>
          <p:cNvCxnSpPr>
            <a:cxnSpLocks/>
          </p:cNvCxnSpPr>
          <p:nvPr/>
        </p:nvCxnSpPr>
        <p:spPr bwMode="auto">
          <a:xfrm>
            <a:off x="2519282" y="4442011"/>
            <a:ext cx="1260630" cy="322140"/>
          </a:xfrm>
          <a:prstGeom prst="straightConnector1">
            <a:avLst/>
          </a:prstGeom>
          <a:ln>
            <a:solidFill>
              <a:srgbClr val="C00000"/>
            </a:solidFill>
            <a:headEnd type="none" w="med" len="me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3471355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68E091-8002-416C-9EE1-CEE8FB107141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zh-CN" sz="3600" b="1" dirty="0">
                <a:latin typeface="Arial" panose="020B0604020202020204" pitchFamily="34" charset="0"/>
              </a:rPr>
              <a:t>Lab 3: Experiment (SR &amp; D Latches)</a:t>
            </a:r>
            <a:endParaRPr lang="en-GB" sz="3600" b="1" dirty="0">
              <a:latin typeface="Arial" panose="020B0604020202020204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3B19728-943C-40CD-B117-74E92EDB25DB}" type="slidenum">
              <a:rPr lang="en-GB" smtClean="0"/>
              <a:pPr/>
              <a:t>11</a:t>
            </a:fld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157741A-CEB9-D651-717B-7A4483FAF073}"/>
              </a:ext>
            </a:extLst>
          </p:cNvPr>
          <p:cNvSpPr txBox="1"/>
          <p:nvPr/>
        </p:nvSpPr>
        <p:spPr>
          <a:xfrm>
            <a:off x="0" y="940658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rgbClr val="FF0000"/>
                </a:solidFill>
                <a:cs typeface="Arial" panose="020B0604020202020204" pitchFamily="34" charset="0"/>
              </a:rPr>
              <a:t>Demonstrate this completed task to one of the TAs for verification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FE03DD-50C2-347E-8CB1-201091C6E1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792" y="1484784"/>
            <a:ext cx="8134672" cy="125069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5DEDE60-90CA-7250-A076-685C732E8106}"/>
              </a:ext>
            </a:extLst>
          </p:cNvPr>
          <p:cNvSpPr txBox="1"/>
          <p:nvPr/>
        </p:nvSpPr>
        <p:spPr>
          <a:xfrm>
            <a:off x="-28724" y="4737338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accent5">
                    <a:lumMod val="50000"/>
                  </a:schemeClr>
                </a:solidFill>
                <a:cs typeface="Arial" panose="020B0604020202020204" pitchFamily="34" charset="0"/>
              </a:rPr>
              <a:t>D latch (built by adding a NOT gate to a clocked SR latch)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AA0D9EE-E6DC-49A6-9498-9512D4BDE917}"/>
              </a:ext>
            </a:extLst>
          </p:cNvPr>
          <p:cNvSpPr txBox="1"/>
          <p:nvPr/>
        </p:nvSpPr>
        <p:spPr>
          <a:xfrm>
            <a:off x="0" y="2524834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accent5">
                    <a:lumMod val="50000"/>
                  </a:schemeClr>
                </a:solidFill>
                <a:cs typeface="Arial" panose="020B0604020202020204" pitchFamily="34" charset="0"/>
              </a:rPr>
              <a:t>*SR latch design with </a:t>
            </a:r>
            <a:r>
              <a:rPr lang="en-US" altLang="zh-CN" b="1" dirty="0">
                <a:solidFill>
                  <a:schemeClr val="accent5">
                    <a:lumMod val="50000"/>
                  </a:schemeClr>
                </a:solidFill>
                <a:cs typeface="Arial" panose="020B0604020202020204" pitchFamily="34" charset="0"/>
              </a:rPr>
              <a:t>4</a:t>
            </a:r>
            <a:r>
              <a:rPr lang="en-US" altLang="zh-CN" dirty="0">
                <a:solidFill>
                  <a:schemeClr val="accent5">
                    <a:lumMod val="50000"/>
                  </a:schemeClr>
                </a:solidFill>
                <a:cs typeface="Arial" panose="020B0604020202020204" pitchFamily="34" charset="0"/>
              </a:rPr>
              <a:t> NAND Gates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1EB6A48-F9B7-36EF-A291-FC4E6BA9C3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3713788"/>
            <a:ext cx="7772400" cy="1083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271664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68E091-8002-416C-9EE1-CEE8FB107141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zh-CN" sz="3600" b="1" dirty="0">
                <a:latin typeface="Arial" panose="020B0604020202020204" pitchFamily="34" charset="0"/>
              </a:rPr>
              <a:t>Lab 3: Experiment (JK Flip-flop)</a:t>
            </a:r>
            <a:endParaRPr lang="en-GB" sz="3600" b="1" dirty="0">
              <a:latin typeface="Arial" panose="020B0604020202020204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3B19728-943C-40CD-B117-74E92EDB25DB}" type="slidenum">
              <a:rPr lang="en-GB" smtClean="0"/>
              <a:pPr/>
              <a:t>12</a:t>
            </a:fld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157741A-CEB9-D651-717B-7A4483FAF073}"/>
              </a:ext>
            </a:extLst>
          </p:cNvPr>
          <p:cNvSpPr txBox="1"/>
          <p:nvPr/>
        </p:nvSpPr>
        <p:spPr>
          <a:xfrm>
            <a:off x="0" y="940658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rgbClr val="FF0000"/>
                </a:solidFill>
                <a:cs typeface="Arial" panose="020B0604020202020204" pitchFamily="34" charset="0"/>
              </a:rPr>
              <a:t>Demonstrate this completed task to one of the TAs for verification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DEDE60-90CA-7250-A076-685C732E8106}"/>
              </a:ext>
            </a:extLst>
          </p:cNvPr>
          <p:cNvSpPr txBox="1"/>
          <p:nvPr/>
        </p:nvSpPr>
        <p:spPr>
          <a:xfrm>
            <a:off x="-28724" y="518913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accent5">
                    <a:lumMod val="50000"/>
                  </a:schemeClr>
                </a:solidFill>
                <a:cs typeface="Arial" panose="020B0604020202020204" pitchFamily="34" charset="0"/>
              </a:rPr>
              <a:t>Verify the operation of a JK flip-flop writing the Characteristic Table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3069FE-696A-9BED-3595-805FB06FC5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577178"/>
            <a:ext cx="7772400" cy="3580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77722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68E091-8002-416C-9EE1-CEE8FB107141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  <a:buSzTx/>
              <a:buNone/>
            </a:pPr>
            <a:r>
              <a:rPr lang="en-US" altLang="zh-CN" sz="3600" b="1" dirty="0">
                <a:latin typeface="Arial" panose="020B0604020202020204" pitchFamily="34" charset="0"/>
              </a:rPr>
              <a:t>General</a:t>
            </a:r>
            <a:r>
              <a:rPr lang="zh-CN" altLang="en-US" sz="3600" b="1" dirty="0">
                <a:latin typeface="Arial" panose="020B0604020202020204" pitchFamily="34" charset="0"/>
              </a:rPr>
              <a:t> </a:t>
            </a:r>
            <a:r>
              <a:rPr lang="en-US" altLang="zh-CN" sz="3600" b="1" dirty="0">
                <a:latin typeface="Arial" panose="020B0604020202020204" pitchFamily="34" charset="0"/>
              </a:rPr>
              <a:t>Requirement</a:t>
            </a:r>
            <a:endParaRPr lang="en-US" altLang="zh-CN" sz="3600" b="1" dirty="0">
              <a:solidFill>
                <a:srgbClr val="404040"/>
              </a:solidFill>
              <a:latin typeface="Calibri" charset="0"/>
              <a:ea typeface="SimSun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3B19728-943C-40CD-B117-74E92EDB25DB}" type="slidenum">
              <a:rPr lang="en-GB" smtClean="0"/>
              <a:pPr/>
              <a:t>2</a:t>
            </a:fld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E18AE2-AFF7-66D2-615E-A6C286B29D99}"/>
              </a:ext>
            </a:extLst>
          </p:cNvPr>
          <p:cNvSpPr txBox="1"/>
          <p:nvPr/>
        </p:nvSpPr>
        <p:spPr>
          <a:xfrm>
            <a:off x="186407" y="936247"/>
            <a:ext cx="8349343" cy="2077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u="sng" dirty="0">
                <a:solidFill>
                  <a:srgbClr val="FF0000"/>
                </a:solidFill>
              </a:rPr>
              <a:t>Before attending the lab.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altLang="zh-CN" sz="2100" dirty="0"/>
              <a:t>The lab sheets will be made available before the lab sessions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altLang="zh-CN" sz="2100" u="sng" dirty="0"/>
              <a:t>Read</a:t>
            </a:r>
            <a:r>
              <a:rPr lang="zh-CN" altLang="en-US" sz="2100" u="sng" dirty="0"/>
              <a:t> </a:t>
            </a:r>
            <a:r>
              <a:rPr lang="en-US" altLang="zh-CN" sz="2100" u="sng" dirty="0"/>
              <a:t>the lab sheet through</a:t>
            </a:r>
            <a:endParaRPr lang="en-US" altLang="zh-CN" sz="2100" dirty="0"/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altLang="zh-CN" sz="2100" dirty="0"/>
              <a:t>Complete</a:t>
            </a:r>
            <a:r>
              <a:rPr lang="zh-CN" altLang="en-US" sz="2100" dirty="0"/>
              <a:t> </a:t>
            </a:r>
            <a:r>
              <a:rPr lang="en-US" altLang="zh-CN" sz="2100" dirty="0"/>
              <a:t>at</a:t>
            </a:r>
            <a:r>
              <a:rPr lang="zh-CN" altLang="en-US" sz="2100" dirty="0"/>
              <a:t> </a:t>
            </a:r>
            <a:r>
              <a:rPr lang="en-US" altLang="zh-CN" sz="2100" dirty="0"/>
              <a:t>least</a:t>
            </a:r>
            <a:r>
              <a:rPr lang="zh-CN" altLang="en-US" sz="2100" dirty="0"/>
              <a:t> </a:t>
            </a:r>
            <a:r>
              <a:rPr lang="en-US" altLang="zh-CN" sz="2100" dirty="0"/>
              <a:t>the</a:t>
            </a:r>
            <a:r>
              <a:rPr lang="zh-CN" altLang="en-US" sz="2100" dirty="0"/>
              <a:t> </a:t>
            </a:r>
            <a:r>
              <a:rPr lang="en-US" altLang="zh-CN" sz="2100" dirty="0"/>
              <a:t>questions</a:t>
            </a:r>
            <a:r>
              <a:rPr lang="zh-CN" altLang="en-US" sz="2100" dirty="0"/>
              <a:t> </a:t>
            </a:r>
            <a:r>
              <a:rPr lang="en-US" altLang="zh-CN" sz="2100" dirty="0"/>
              <a:t>in</a:t>
            </a:r>
            <a:r>
              <a:rPr lang="zh-CN" altLang="en-US" sz="2100" dirty="0"/>
              <a:t> </a:t>
            </a:r>
            <a:r>
              <a:rPr lang="en-US" altLang="zh-CN" sz="2100" dirty="0"/>
              <a:t>the</a:t>
            </a:r>
            <a:r>
              <a:rPr lang="zh-CN" altLang="en-US" sz="2100" dirty="0"/>
              <a:t> </a:t>
            </a:r>
            <a:r>
              <a:rPr lang="en-US" altLang="zh-CN" sz="2100" dirty="0"/>
              <a:t>”</a:t>
            </a:r>
            <a:r>
              <a:rPr lang="en-US" altLang="zh-CN" sz="2100" b="1" dirty="0"/>
              <a:t>Preparatory Work</a:t>
            </a:r>
            <a:r>
              <a:rPr lang="en-US" altLang="zh-CN" sz="2100" dirty="0"/>
              <a:t>”.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altLang="zh-CN" sz="2100" dirty="0"/>
              <a:t>We</a:t>
            </a:r>
            <a:r>
              <a:rPr lang="zh-CN" altLang="en-US" sz="2100" dirty="0"/>
              <a:t> </a:t>
            </a:r>
            <a:r>
              <a:rPr lang="en-US" altLang="zh-CN" sz="2100" dirty="0"/>
              <a:t>encourage</a:t>
            </a:r>
            <a:r>
              <a:rPr lang="zh-CN" altLang="en-US" sz="2100" dirty="0"/>
              <a:t> </a:t>
            </a:r>
            <a:r>
              <a:rPr lang="en-US" altLang="zh-CN" sz="2100" dirty="0"/>
              <a:t>you</a:t>
            </a:r>
            <a:r>
              <a:rPr lang="zh-CN" altLang="en-US" sz="2100" dirty="0"/>
              <a:t> </a:t>
            </a:r>
            <a:r>
              <a:rPr lang="en-US" altLang="zh-CN" sz="2100" dirty="0"/>
              <a:t>to</a:t>
            </a:r>
            <a:r>
              <a:rPr lang="zh-CN" altLang="en-US" sz="2100" dirty="0"/>
              <a:t> </a:t>
            </a:r>
            <a:r>
              <a:rPr lang="en-US" altLang="zh-CN" sz="2100" dirty="0"/>
              <a:t>complete</a:t>
            </a:r>
            <a:r>
              <a:rPr lang="zh-CN" altLang="en-US" sz="2100" dirty="0"/>
              <a:t> </a:t>
            </a:r>
            <a:r>
              <a:rPr lang="en-US" altLang="zh-CN" sz="2100" dirty="0"/>
              <a:t>as</a:t>
            </a:r>
            <a:r>
              <a:rPr lang="zh-CN" altLang="en-US" sz="2100" dirty="0"/>
              <a:t> </a:t>
            </a:r>
            <a:r>
              <a:rPr lang="en-US" altLang="zh-CN" sz="2100" dirty="0"/>
              <a:t>many</a:t>
            </a:r>
            <a:r>
              <a:rPr lang="zh-CN" altLang="en-US" sz="2100" dirty="0"/>
              <a:t> </a:t>
            </a:r>
            <a:r>
              <a:rPr lang="en-US" altLang="zh-CN" sz="2100" dirty="0"/>
              <a:t>questions</a:t>
            </a:r>
            <a:r>
              <a:rPr lang="zh-CN" altLang="en-US" sz="2100" dirty="0"/>
              <a:t> </a:t>
            </a:r>
            <a:r>
              <a:rPr lang="en-US" altLang="zh-CN" sz="2100" dirty="0"/>
              <a:t>in</a:t>
            </a:r>
            <a:r>
              <a:rPr lang="zh-CN" altLang="en-US" sz="2100" dirty="0"/>
              <a:t> </a:t>
            </a:r>
            <a:r>
              <a:rPr lang="en-US" altLang="zh-CN" sz="2100" dirty="0"/>
              <a:t>the</a:t>
            </a:r>
            <a:r>
              <a:rPr lang="zh-CN" altLang="en-US" sz="2100" dirty="0"/>
              <a:t> </a:t>
            </a:r>
            <a:r>
              <a:rPr lang="en-US" altLang="zh-CN" sz="2100" dirty="0"/>
              <a:t>lab</a:t>
            </a:r>
            <a:r>
              <a:rPr lang="zh-CN" altLang="en-US" sz="2100" dirty="0"/>
              <a:t> </a:t>
            </a:r>
            <a:r>
              <a:rPr lang="en-US" altLang="zh-CN" sz="2100" dirty="0"/>
              <a:t>sheet</a:t>
            </a:r>
            <a:r>
              <a:rPr lang="zh-CN" altLang="en-US" sz="2100" dirty="0"/>
              <a:t> </a:t>
            </a:r>
            <a:r>
              <a:rPr lang="en-US" altLang="zh-CN" sz="2100" dirty="0"/>
              <a:t>as</a:t>
            </a:r>
            <a:r>
              <a:rPr lang="zh-CN" altLang="en-US" sz="2100" dirty="0"/>
              <a:t> </a:t>
            </a:r>
            <a:r>
              <a:rPr lang="en-US" altLang="zh-CN" sz="2100" dirty="0"/>
              <a:t>you</a:t>
            </a:r>
            <a:r>
              <a:rPr lang="zh-CN" altLang="en-US" sz="2100" dirty="0"/>
              <a:t> </a:t>
            </a:r>
            <a:r>
              <a:rPr lang="en-US" altLang="zh-CN" sz="2100" dirty="0"/>
              <a:t>can</a:t>
            </a:r>
            <a:r>
              <a:rPr lang="zh-CN" altLang="en-US" sz="2100" dirty="0"/>
              <a:t> </a:t>
            </a:r>
            <a:r>
              <a:rPr lang="en-US" altLang="zh-CN" sz="2100" dirty="0"/>
              <a:t>before</a:t>
            </a:r>
            <a:r>
              <a:rPr lang="zh-CN" altLang="en-US" sz="2100" dirty="0"/>
              <a:t> </a:t>
            </a:r>
            <a:endParaRPr lang="en-US" sz="21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4695D3-29AF-42F4-D23F-53FA9084946D}"/>
              </a:ext>
            </a:extLst>
          </p:cNvPr>
          <p:cNvSpPr txBox="1"/>
          <p:nvPr/>
        </p:nvSpPr>
        <p:spPr>
          <a:xfrm>
            <a:off x="191437" y="3717032"/>
            <a:ext cx="8349343" cy="2077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u="sng" dirty="0">
                <a:solidFill>
                  <a:srgbClr val="FF0000"/>
                </a:solidFill>
                <a:cs typeface="Arial" panose="020B0604020202020204" pitchFamily="34" charset="0"/>
              </a:rPr>
              <a:t>Note</a:t>
            </a:r>
            <a:r>
              <a:rPr lang="zh-CN" altLang="en-US" sz="2400" b="1" u="sng" dirty="0">
                <a:solidFill>
                  <a:srgbClr val="FF0000"/>
                </a:solidFill>
                <a:cs typeface="Arial" panose="020B0604020202020204" pitchFamily="34" charset="0"/>
              </a:rPr>
              <a:t> </a:t>
            </a:r>
            <a:r>
              <a:rPr lang="en-US" altLang="zh-CN" sz="2400" b="1" u="sng" dirty="0">
                <a:solidFill>
                  <a:srgbClr val="FF0000"/>
                </a:solidFill>
                <a:cs typeface="Arial" panose="020B0604020202020204" pitchFamily="34" charset="0"/>
              </a:rPr>
              <a:t>for</a:t>
            </a:r>
            <a:r>
              <a:rPr lang="zh-CN" altLang="en-US" sz="2400" b="1" u="sng" dirty="0">
                <a:solidFill>
                  <a:srgbClr val="FF0000"/>
                </a:solidFill>
                <a:cs typeface="Arial" panose="020B0604020202020204" pitchFamily="34" charset="0"/>
              </a:rPr>
              <a:t> </a:t>
            </a:r>
            <a:r>
              <a:rPr lang="en-US" altLang="zh-CN" sz="2400" b="1" u="sng" dirty="0">
                <a:solidFill>
                  <a:srgbClr val="FF0000"/>
                </a:solidFill>
                <a:cs typeface="Arial" panose="020B0604020202020204" pitchFamily="34" charset="0"/>
              </a:rPr>
              <a:t>the</a:t>
            </a:r>
            <a:r>
              <a:rPr lang="zh-CN" altLang="en-US" sz="2400" b="1" u="sng" dirty="0">
                <a:solidFill>
                  <a:srgbClr val="FF0000"/>
                </a:solidFill>
                <a:cs typeface="Arial" panose="020B0604020202020204" pitchFamily="34" charset="0"/>
              </a:rPr>
              <a:t> </a:t>
            </a:r>
            <a:r>
              <a:rPr lang="en-US" altLang="zh-CN" sz="2400" b="1" u="sng" dirty="0">
                <a:solidFill>
                  <a:srgbClr val="FF0000"/>
                </a:solidFill>
                <a:cs typeface="Arial" panose="020B0604020202020204" pitchFamily="34" charset="0"/>
              </a:rPr>
              <a:t>Lab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sz="2100" dirty="0">
                <a:cs typeface="Arial" panose="020B0604020202020204" pitchFamily="34" charset="0"/>
              </a:rPr>
              <a:t>If you wait till the lab session to do the preparation, you will not have enough time to complete the lab.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rgbClr val="FF0000"/>
                </a:solidFill>
                <a:cs typeface="Arial" panose="020B0604020202020204" pitchFamily="34" charset="0"/>
              </a:rPr>
              <a:t>The completed lab sheets must be handed in at the end of the lab session.</a:t>
            </a:r>
            <a:r>
              <a:rPr lang="en-US" sz="2100" dirty="0">
                <a:cs typeface="Arial" panose="020B0604020202020204" pitchFamily="34" charset="0"/>
              </a:rPr>
              <a:t> Late submissions will not be accepted, resulting in a score of 0!</a:t>
            </a:r>
            <a:endParaRPr lang="en-GB" sz="2100" dirty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867987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68E091-8002-416C-9EE1-CEE8FB107141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zh-CN" sz="3600" b="1" dirty="0">
                <a:latin typeface="Arial" panose="020B0604020202020204" pitchFamily="34" charset="0"/>
              </a:rPr>
              <a:t>ICs you will use</a:t>
            </a:r>
            <a:endParaRPr lang="en-GB" sz="3600" b="1" dirty="0">
              <a:latin typeface="Arial" panose="020B0604020202020204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3B19728-943C-40CD-B117-74E92EDB25DB}" type="slidenum">
              <a:rPr lang="en-GB" smtClean="0"/>
              <a:pPr/>
              <a:t>3</a:t>
            </a:fld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50D21B-AE6C-B9DC-945B-B5D08427DE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103366"/>
            <a:ext cx="3852000" cy="175677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952F4C2-2D48-669C-B73B-E5704C8533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9992" y="1734576"/>
            <a:ext cx="3852000" cy="171031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5F5C672-A456-98F6-D705-FF8F1E35B5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3688" y="3573016"/>
            <a:ext cx="4483330" cy="2330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258124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68E091-8002-416C-9EE1-CEE8FB107141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zh-CN" sz="3600" b="1" dirty="0">
                <a:latin typeface="Arial" panose="020B0604020202020204" pitchFamily="34" charset="0"/>
              </a:rPr>
              <a:t>Experiment 1</a:t>
            </a:r>
            <a:endParaRPr lang="en-GB" sz="3600" b="1" dirty="0">
              <a:latin typeface="Arial" panose="020B0604020202020204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3B19728-943C-40CD-B117-74E92EDB25DB}" type="slidenum">
              <a:rPr lang="en-GB" smtClean="0"/>
              <a:pPr/>
              <a:t>4</a:t>
            </a:fld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B4B6D1F-CF09-42D2-B152-649C6B325A1D}"/>
              </a:ext>
            </a:extLst>
          </p:cNvPr>
          <p:cNvSpPr txBox="1"/>
          <p:nvPr/>
        </p:nvSpPr>
        <p:spPr>
          <a:xfrm>
            <a:off x="395536" y="980728"/>
            <a:ext cx="79208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Implementation of Half Adder using NAND gate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2416F7-C79D-091B-B774-19D445BC24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1380838"/>
            <a:ext cx="4673840" cy="31815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11F83C7-E024-9084-E4BC-61533EE1CA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7016" y="4880271"/>
            <a:ext cx="6197919" cy="997001"/>
          </a:xfrm>
          <a:prstGeom prst="rect">
            <a:avLst/>
          </a:prstGeo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5D755DEF-C744-864D-1B72-248D80ECB07B}"/>
              </a:ext>
            </a:extLst>
          </p:cNvPr>
          <p:cNvSpPr/>
          <p:nvPr/>
        </p:nvSpPr>
        <p:spPr bwMode="auto">
          <a:xfrm>
            <a:off x="1257016" y="4880270"/>
            <a:ext cx="396044" cy="329593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46800" tIns="45720" rIns="4680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45720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35DEF4E-F06E-5B69-8809-9CB5A40F1A65}"/>
              </a:ext>
            </a:extLst>
          </p:cNvPr>
          <p:cNvSpPr txBox="1"/>
          <p:nvPr/>
        </p:nvSpPr>
        <p:spPr>
          <a:xfrm>
            <a:off x="3923928" y="5795081"/>
            <a:ext cx="40679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Must show your work to  TA</a:t>
            </a:r>
          </a:p>
        </p:txBody>
      </p:sp>
    </p:spTree>
    <p:extLst>
      <p:ext uri="{BB962C8B-B14F-4D97-AF65-F5344CB8AC3E}">
        <p14:creationId xmlns:p14="http://schemas.microsoft.com/office/powerpoint/2010/main" val="159424179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68E091-8002-416C-9EE1-CEE8FB107141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zh-CN" sz="3600" b="1" dirty="0">
                <a:latin typeface="Arial" panose="020B0604020202020204" pitchFamily="34" charset="0"/>
              </a:rPr>
              <a:t>Experiment 1</a:t>
            </a:r>
            <a:endParaRPr lang="en-GB" sz="3600" b="1" dirty="0">
              <a:latin typeface="Arial" panose="020B0604020202020204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3B19728-943C-40CD-B117-74E92EDB25DB}" type="slidenum">
              <a:rPr lang="en-GB" smtClean="0"/>
              <a:pPr/>
              <a:t>5</a:t>
            </a:fld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B4B6D1F-CF09-42D2-B152-649C6B325A1D}"/>
              </a:ext>
            </a:extLst>
          </p:cNvPr>
          <p:cNvSpPr txBox="1"/>
          <p:nvPr/>
        </p:nvSpPr>
        <p:spPr>
          <a:xfrm>
            <a:off x="395536" y="980728"/>
            <a:ext cx="79208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Alternate implementation of Half adder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35DEF4E-F06E-5B69-8809-9CB5A40F1A65}"/>
              </a:ext>
            </a:extLst>
          </p:cNvPr>
          <p:cNvSpPr txBox="1"/>
          <p:nvPr/>
        </p:nvSpPr>
        <p:spPr>
          <a:xfrm>
            <a:off x="3923928" y="5795081"/>
            <a:ext cx="40679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Must show your work to  TA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D2C49F-7485-CB4A-DA35-897F4B7E6B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444" y="1484738"/>
            <a:ext cx="7627283" cy="11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600691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68E091-8002-416C-9EE1-CEE8FB107141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zh-CN" sz="3600" b="1" dirty="0">
                <a:latin typeface="Arial" panose="020B0604020202020204" pitchFamily="34" charset="0"/>
              </a:rPr>
              <a:t>Experiment 2</a:t>
            </a:r>
            <a:endParaRPr lang="en-GB" sz="3600" b="1" dirty="0">
              <a:latin typeface="Arial" panose="020B0604020202020204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3B19728-943C-40CD-B117-74E92EDB25DB}" type="slidenum">
              <a:rPr lang="en-GB" smtClean="0"/>
              <a:pPr/>
              <a:t>6</a:t>
            </a:fld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B4B6D1F-CF09-42D2-B152-649C6B325A1D}"/>
              </a:ext>
            </a:extLst>
          </p:cNvPr>
          <p:cNvSpPr txBox="1"/>
          <p:nvPr/>
        </p:nvSpPr>
        <p:spPr>
          <a:xfrm>
            <a:off x="395536" y="980728"/>
            <a:ext cx="79208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Implementation Full adder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35DEF4E-F06E-5B69-8809-9CB5A40F1A65}"/>
              </a:ext>
            </a:extLst>
          </p:cNvPr>
          <p:cNvSpPr txBox="1"/>
          <p:nvPr/>
        </p:nvSpPr>
        <p:spPr>
          <a:xfrm>
            <a:off x="3923928" y="5795081"/>
            <a:ext cx="40679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Must show your work to  TA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A769DF8-F4EB-A347-75D1-0F12287CA0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56" y="1380838"/>
            <a:ext cx="5245370" cy="278779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2F8A59B-171B-AF43-83F5-97371CF730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776" y="4416415"/>
            <a:ext cx="6401129" cy="1149409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9D7DECE-177C-BC47-1FD9-3BD513D78F32}"/>
              </a:ext>
            </a:extLst>
          </p:cNvPr>
          <p:cNvSpPr/>
          <p:nvPr/>
        </p:nvSpPr>
        <p:spPr bwMode="auto">
          <a:xfrm>
            <a:off x="1020340" y="5206415"/>
            <a:ext cx="6156000" cy="612000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46800" tIns="45720" rIns="4680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45720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1867147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68E091-8002-416C-9EE1-CEE8FB107141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GB" sz="3600" b="1" dirty="0">
                <a:latin typeface="Arial" panose="020B0604020202020204" pitchFamily="34" charset="0"/>
              </a:rPr>
              <a:t>La</a:t>
            </a:r>
            <a:r>
              <a:rPr lang="en-US" altLang="zh-CN" sz="3600" b="1" dirty="0">
                <a:latin typeface="Arial" panose="020B0604020202020204" pitchFamily="34" charset="0"/>
              </a:rPr>
              <a:t>b</a:t>
            </a:r>
            <a:r>
              <a:rPr lang="zh-CN" altLang="en-US" sz="3600" b="1" dirty="0">
                <a:latin typeface="Arial" panose="020B0604020202020204" pitchFamily="34" charset="0"/>
              </a:rPr>
              <a:t> </a:t>
            </a:r>
            <a:r>
              <a:rPr lang="en-US" altLang="zh-CN" sz="3600" b="1" dirty="0">
                <a:latin typeface="Arial" panose="020B0604020202020204" pitchFamily="34" charset="0"/>
              </a:rPr>
              <a:t>3: Sequential Circuits</a:t>
            </a:r>
            <a:endParaRPr lang="en-GB" sz="3600" b="1" dirty="0">
              <a:latin typeface="Arial" panose="020B0604020202020204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3B19728-943C-40CD-B117-74E92EDB25DB}" type="slidenum">
              <a:rPr lang="en-GB" smtClean="0"/>
              <a:pPr/>
              <a:t>7</a:t>
            </a:fld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9BE7465-25C4-19C3-969A-A54392CA0086}"/>
              </a:ext>
            </a:extLst>
          </p:cNvPr>
          <p:cNvSpPr txBox="1"/>
          <p:nvPr/>
        </p:nvSpPr>
        <p:spPr>
          <a:xfrm>
            <a:off x="255105" y="908720"/>
            <a:ext cx="8349343" cy="37394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u="sng" dirty="0">
                <a:solidFill>
                  <a:srgbClr val="FF0000"/>
                </a:solidFill>
                <a:cs typeface="Arial" panose="020B0604020202020204" pitchFamily="34" charset="0"/>
              </a:rPr>
              <a:t>Note</a:t>
            </a:r>
            <a:r>
              <a:rPr lang="zh-CN" altLang="en-US" sz="2400" b="1" u="sng" dirty="0">
                <a:solidFill>
                  <a:srgbClr val="FF0000"/>
                </a:solidFill>
                <a:cs typeface="Arial" panose="020B0604020202020204" pitchFamily="34" charset="0"/>
              </a:rPr>
              <a:t> </a:t>
            </a:r>
            <a:r>
              <a:rPr lang="en-US" altLang="zh-CN" sz="2400" b="1" u="sng" dirty="0">
                <a:solidFill>
                  <a:srgbClr val="FF0000"/>
                </a:solidFill>
                <a:cs typeface="Arial" panose="020B0604020202020204" pitchFamily="34" charset="0"/>
              </a:rPr>
              <a:t>for</a:t>
            </a:r>
            <a:r>
              <a:rPr lang="zh-CN" altLang="en-US" sz="2400" b="1" u="sng" dirty="0">
                <a:solidFill>
                  <a:srgbClr val="FF0000"/>
                </a:solidFill>
                <a:cs typeface="Arial" panose="020B0604020202020204" pitchFamily="34" charset="0"/>
              </a:rPr>
              <a:t> </a:t>
            </a:r>
            <a:r>
              <a:rPr lang="en-US" altLang="zh-CN" sz="2400" b="1" u="sng" dirty="0">
                <a:solidFill>
                  <a:srgbClr val="FF0000"/>
                </a:solidFill>
                <a:cs typeface="Arial" panose="020B0604020202020204" pitchFamily="34" charset="0"/>
              </a:rPr>
              <a:t>the</a:t>
            </a:r>
            <a:r>
              <a:rPr lang="zh-CN" altLang="en-US" sz="2400" b="1" u="sng" dirty="0">
                <a:solidFill>
                  <a:srgbClr val="FF0000"/>
                </a:solidFill>
                <a:cs typeface="Arial" panose="020B0604020202020204" pitchFamily="34" charset="0"/>
              </a:rPr>
              <a:t> </a:t>
            </a:r>
            <a:r>
              <a:rPr lang="en-US" altLang="zh-CN" sz="2400" b="1" u="sng" dirty="0">
                <a:solidFill>
                  <a:srgbClr val="FF0000"/>
                </a:solidFill>
                <a:cs typeface="Arial" panose="020B0604020202020204" pitchFamily="34" charset="0"/>
              </a:rPr>
              <a:t>Lab</a:t>
            </a:r>
          </a:p>
          <a:p>
            <a:endParaRPr lang="en-US" altLang="zh-CN" sz="2400" b="1" u="sng" dirty="0">
              <a:solidFill>
                <a:srgbClr val="FF0000"/>
              </a:solidFill>
              <a:cs typeface="Arial" panose="020B0604020202020204" pitchFamily="34" charset="0"/>
            </a:endParaRP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GB" sz="2100" dirty="0">
                <a:cs typeface="Arial" panose="020B0604020202020204" pitchFamily="34" charset="0"/>
              </a:rPr>
              <a:t>Do all the background design work for Experiments 1 and 2, and produce properly numbered circuit diagrams where indicated. You should do all the Preparatory Work before the Lab Session takes place.</a:t>
            </a:r>
          </a:p>
          <a:p>
            <a:endParaRPr lang="en-US" sz="2100" dirty="0">
              <a:cs typeface="Arial" panose="020B0604020202020204" pitchFamily="34" charset="0"/>
            </a:endParaRP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sz="2100" dirty="0">
                <a:cs typeface="Arial" panose="020B0604020202020204" pitchFamily="34" charset="0"/>
              </a:rPr>
              <a:t>Please note that all the circuits you build during this experiment will require the Test Bench previously described in Lab Sheet 1; you need to assemble this before you start your experiments.</a:t>
            </a:r>
          </a:p>
          <a:p>
            <a:endParaRPr lang="en-US" sz="2100" dirty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5380426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68E091-8002-416C-9EE1-CEE8FB107141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zh-CN" sz="3600" b="1" dirty="0">
                <a:latin typeface="Arial" panose="020B0604020202020204" pitchFamily="34" charset="0"/>
              </a:rPr>
              <a:t>Lab 3: </a:t>
            </a:r>
            <a:r>
              <a:rPr lang="en-GB" sz="3600" b="1" dirty="0">
                <a:latin typeface="Arial" panose="020B0604020202020204" pitchFamily="34" charset="0"/>
              </a:rPr>
              <a:t>New IC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3B19728-943C-40CD-B117-74E92EDB25DB}" type="slidenum">
              <a:rPr lang="en-GB" smtClean="0"/>
              <a:pPr/>
              <a:t>8</a:t>
            </a:fld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A9904E-D565-723B-20A3-F0D2D59014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49" r="11214" b="7184"/>
          <a:stretch/>
        </p:blipFill>
        <p:spPr>
          <a:xfrm>
            <a:off x="2699792" y="2471447"/>
            <a:ext cx="3888432" cy="405389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C36B961-B0C9-2C79-0557-C276BFB4A666}"/>
              </a:ext>
            </a:extLst>
          </p:cNvPr>
          <p:cNvSpPr txBox="1"/>
          <p:nvPr/>
        </p:nvSpPr>
        <p:spPr>
          <a:xfrm>
            <a:off x="255105" y="908720"/>
            <a:ext cx="834934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u="sng" dirty="0">
                <a:solidFill>
                  <a:srgbClr val="FF0000"/>
                </a:solidFill>
                <a:cs typeface="Arial" panose="020B0604020202020204" pitchFamily="34" charset="0"/>
              </a:rPr>
              <a:t>New chip to be used</a:t>
            </a:r>
          </a:p>
          <a:p>
            <a:endParaRPr lang="en-US" sz="2100" dirty="0">
              <a:cs typeface="Arial" panose="020B0604020202020204" pitchFamily="34" charset="0"/>
            </a:endParaRP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sz="2100" dirty="0">
                <a:cs typeface="Arial" panose="020B0604020202020204" pitchFamily="34" charset="0"/>
              </a:rPr>
              <a:t>2 x 7476 (labelled HD74LS76P) Dual JK flip-flops with preset and clear. (For experiment 2 only)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sz="2100" dirty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1594002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68E091-8002-416C-9EE1-CEE8FB107141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zh-CN" sz="3600" b="1" dirty="0">
                <a:latin typeface="Arial" panose="020B0604020202020204" pitchFamily="34" charset="0"/>
              </a:rPr>
              <a:t>Lab 3: New Instrument</a:t>
            </a:r>
            <a:endParaRPr lang="en-GB" sz="3600" b="1" dirty="0">
              <a:latin typeface="Arial" panose="020B0604020202020204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3B19728-943C-40CD-B117-74E92EDB25DB}" type="slidenum">
              <a:rPr lang="en-GB" smtClean="0"/>
              <a:pPr/>
              <a:t>9</a:t>
            </a:fld>
            <a:endParaRPr lang="en-GB"/>
          </a:p>
        </p:txBody>
      </p:sp>
      <p:sp>
        <p:nvSpPr>
          <p:cNvPr id="5" name="矩形 28">
            <a:extLst>
              <a:ext uri="{FF2B5EF4-FFF2-40B4-BE49-F238E27FC236}">
                <a16:creationId xmlns:a16="http://schemas.microsoft.com/office/drawing/2014/main" id="{12EEB8F5-4D77-6F86-CFE0-29E14DDFF3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908720"/>
            <a:ext cx="914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Garamond" charset="0"/>
              </a:defRPr>
            </a:lvl1pPr>
            <a:lvl2pPr marL="742950" indent="-285750">
              <a:spcBef>
                <a:spcPct val="20000"/>
              </a:spcBef>
              <a:buSzPct val="55000"/>
              <a:buFont typeface="Wingdings" charset="2"/>
              <a:buChar char="Ø"/>
              <a:defRPr sz="2600">
                <a:solidFill>
                  <a:schemeClr val="tx1"/>
                </a:solidFill>
                <a:latin typeface="Garamond" charset="0"/>
              </a:defRPr>
            </a:lvl2pPr>
            <a:lvl3pPr marL="1143000" indent="-228600">
              <a:spcBef>
                <a:spcPct val="20000"/>
              </a:spcBef>
              <a:buSzPct val="50000"/>
              <a:buFont typeface="Wingdings" charset="2"/>
              <a:buChar char="l"/>
              <a:defRPr sz="2400">
                <a:solidFill>
                  <a:schemeClr val="tx1"/>
                </a:solidFill>
                <a:latin typeface="Garamond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Garamond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Garamond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Garamond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Garamond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Garamond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Garamond" charset="0"/>
              </a:defRPr>
            </a:lvl9pPr>
          </a:lstStyle>
          <a:p>
            <a:pPr algn="ctr">
              <a:spcBef>
                <a:spcPct val="0"/>
              </a:spcBef>
              <a:buSzTx/>
              <a:buNone/>
            </a:pPr>
            <a:r>
              <a:rPr lang="en-US" altLang="zh-CN" sz="2800" b="1" dirty="0">
                <a:solidFill>
                  <a:srgbClr val="404040"/>
                </a:solidFill>
                <a:latin typeface="Calibri" charset="0"/>
                <a:ea typeface="SimSun" charset="0"/>
              </a:rPr>
              <a:t>Function Generator / Oscillator with TTL output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72C116-4DC4-EFA6-BDA1-DB0682C22B05}"/>
              </a:ext>
            </a:extLst>
          </p:cNvPr>
          <p:cNvSpPr txBox="1"/>
          <p:nvPr/>
        </p:nvSpPr>
        <p:spPr>
          <a:xfrm>
            <a:off x="3779912" y="148478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sz="1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FA39D74-2472-3654-DD67-DA9E6C2454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664" y="1556792"/>
            <a:ext cx="6048672" cy="3054885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7B01912-B4B1-EC74-A9DD-58B0D047AD9F}"/>
              </a:ext>
            </a:extLst>
          </p:cNvPr>
          <p:cNvCxnSpPr/>
          <p:nvPr/>
        </p:nvCxnSpPr>
        <p:spPr bwMode="auto">
          <a:xfrm>
            <a:off x="5292080" y="4077072"/>
            <a:ext cx="914400" cy="914400"/>
          </a:xfrm>
          <a:prstGeom prst="straightConnector1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7DC8B3C-2C21-D678-8843-460BE97B057C}"/>
              </a:ext>
            </a:extLst>
          </p:cNvPr>
          <p:cNvCxnSpPr>
            <a:cxnSpLocks/>
          </p:cNvCxnSpPr>
          <p:nvPr/>
        </p:nvCxnSpPr>
        <p:spPr bwMode="auto">
          <a:xfrm flipV="1">
            <a:off x="5810436" y="4109883"/>
            <a:ext cx="397036" cy="765863"/>
          </a:xfrm>
          <a:prstGeom prst="straightConnector1">
            <a:avLst/>
          </a:prstGeom>
          <a:ln>
            <a:solidFill>
              <a:srgbClr val="C00000"/>
            </a:solidFill>
            <a:headEnd type="none" w="med" len="me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330A7FD-D9CE-F23F-2E8F-931B243F85B2}"/>
              </a:ext>
            </a:extLst>
          </p:cNvPr>
          <p:cNvCxnSpPr>
            <a:cxnSpLocks/>
          </p:cNvCxnSpPr>
          <p:nvPr/>
        </p:nvCxnSpPr>
        <p:spPr bwMode="auto">
          <a:xfrm flipV="1">
            <a:off x="3964643" y="2238723"/>
            <a:ext cx="729669" cy="2569814"/>
          </a:xfrm>
          <a:prstGeom prst="straightConnector1">
            <a:avLst/>
          </a:prstGeom>
          <a:ln>
            <a:solidFill>
              <a:srgbClr val="C00000"/>
            </a:solidFill>
            <a:headEnd type="none" w="med" len="me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36FBD65-4234-68BF-723E-B5565F3433C9}"/>
              </a:ext>
            </a:extLst>
          </p:cNvPr>
          <p:cNvSpPr txBox="1"/>
          <p:nvPr/>
        </p:nvSpPr>
        <p:spPr>
          <a:xfrm>
            <a:off x="2772916" y="4768229"/>
            <a:ext cx="1728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</a:rPr>
              <a:t>Square Wave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F074243-9F37-493E-8FFA-41720929EDA4}"/>
              </a:ext>
            </a:extLst>
          </p:cNvPr>
          <p:cNvSpPr txBox="1"/>
          <p:nvPr/>
        </p:nvSpPr>
        <p:spPr>
          <a:xfrm>
            <a:off x="4694312" y="4798893"/>
            <a:ext cx="22322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</a:rPr>
              <a:t>TTL Output Port</a:t>
            </a:r>
          </a:p>
          <a:p>
            <a:endParaRPr lang="en-US" sz="1800" dirty="0">
              <a:solidFill>
                <a:srgbClr val="FF0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68B4CD7-5488-7C78-620C-2FD1958D8094}"/>
              </a:ext>
            </a:extLst>
          </p:cNvPr>
          <p:cNvSpPr txBox="1"/>
          <p:nvPr/>
        </p:nvSpPr>
        <p:spPr>
          <a:xfrm>
            <a:off x="0" y="5445224"/>
            <a:ext cx="9143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To set the clock frequency. You can set other parameters as well such as amplitude, phase, offset, duty cycle, etc. </a:t>
            </a:r>
          </a:p>
        </p:txBody>
      </p:sp>
    </p:spTree>
    <p:extLst>
      <p:ext uri="{BB962C8B-B14F-4D97-AF65-F5344CB8AC3E}">
        <p14:creationId xmlns:p14="http://schemas.microsoft.com/office/powerpoint/2010/main" val="3077616260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Default Design">
  <a:themeElements>
    <a:clrScheme name="Default Design 7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3399FF"/>
      </a:accent1>
      <a:accent2>
        <a:srgbClr val="99FFCC"/>
      </a:accent2>
      <a:accent3>
        <a:srgbClr val="FFFFFF"/>
      </a:accent3>
      <a:accent4>
        <a:srgbClr val="000000"/>
      </a:accent4>
      <a:accent5>
        <a:srgbClr val="ADCAFF"/>
      </a:accent5>
      <a:accent6>
        <a:srgbClr val="8AE7B9"/>
      </a:accent6>
      <a:hlink>
        <a:srgbClr val="CC00CC"/>
      </a:hlink>
      <a:folHlink>
        <a:srgbClr val="B2B2B2"/>
      </a:folHlink>
    </a:clrScheme>
    <a:fontScheme name="Default Design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2857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46800" tIns="45720" rIns="46800" bIns="45720" numCol="1" anchor="t" anchorCtr="0" compatLnSpc="1">
        <a:prstTxWarp prst="textNoShape">
          <a:avLst/>
        </a:prstTxWarp>
        <a:spAutoFit/>
      </a:bodyPr>
      <a:lstStyle>
        <a:defPPr marL="45720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2857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46800" tIns="45720" rIns="46800" bIns="45720" numCol="1" anchor="t" anchorCtr="0" compatLnSpc="1">
        <a:prstTxWarp prst="textNoShape">
          <a:avLst/>
        </a:prstTxWarp>
        <a:spAutoFit/>
      </a:bodyPr>
      <a:lstStyle>
        <a:defPPr marL="45720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f944606c-8562-4569-b488-6600ec5dbfd8">
      <Terms xmlns="http://schemas.microsoft.com/office/infopath/2007/PartnerControls"/>
    </lcf76f155ced4ddcb4097134ff3c332f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69A0AEAF1701447A242579FB8537250" ma:contentTypeVersion="9" ma:contentTypeDescription="Create a new document." ma:contentTypeScope="" ma:versionID="22b37fa80e5a71902c03c2ec3edb1c57">
  <xsd:schema xmlns:xsd="http://www.w3.org/2001/XMLSchema" xmlns:xs="http://www.w3.org/2001/XMLSchema" xmlns:p="http://schemas.microsoft.com/office/2006/metadata/properties" xmlns:ns2="f944606c-8562-4569-b488-6600ec5dbfd8" targetNamespace="http://schemas.microsoft.com/office/2006/metadata/properties" ma:root="true" ma:fieldsID="ac44d5ed08ee9feb6d495283bd601e83" ns2:_="">
    <xsd:import namespace="f944606c-8562-4569-b488-6600ec5dbfd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lcf76f155ced4ddcb4097134ff3c332f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944606c-8562-4569-b488-6600ec5dbfd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9c18f9b8-5ae4-4f0b-a238-a922c51e2dda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1C01BC6-5F10-4338-8AD9-88682D0DBE45}">
  <ds:schemaRefs>
    <ds:schemaRef ds:uri="http://schemas.microsoft.com/office/infopath/2007/PartnerControls"/>
    <ds:schemaRef ds:uri="http://schemas.microsoft.com/office/2006/metadata/properties"/>
    <ds:schemaRef ds:uri="http://purl.org/dc/dcmitype/"/>
    <ds:schemaRef ds:uri="http://www.w3.org/XML/1998/namespace"/>
    <ds:schemaRef ds:uri="http://schemas.microsoft.com/office/2006/documentManagement/types"/>
    <ds:schemaRef ds:uri="http://schemas.openxmlformats.org/package/2006/metadata/core-properties"/>
    <ds:schemaRef ds:uri="http://purl.org/dc/terms/"/>
    <ds:schemaRef ds:uri="http://purl.org/dc/elements/1.1/"/>
    <ds:schemaRef ds:uri="f944606c-8562-4569-b488-6600ec5dbfd8"/>
  </ds:schemaRefs>
</ds:datastoreItem>
</file>

<file path=customXml/itemProps2.xml><?xml version="1.0" encoding="utf-8"?>
<ds:datastoreItem xmlns:ds="http://schemas.openxmlformats.org/officeDocument/2006/customXml" ds:itemID="{3715A326-E307-40A8-93A8-FBB0B7463C1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944606c-8562-4569-b488-6600ec5dbfd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809C6DA-0FED-412D-AE15-6F41492298F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19598</TotalTime>
  <Words>471</Words>
  <Application>Microsoft Macintosh PowerPoint</Application>
  <PresentationFormat>On-screen Show (4:3)</PresentationFormat>
  <Paragraphs>65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Times New Roman</vt:lpstr>
      <vt:lpstr>Wingdings</vt:lpstr>
      <vt:lpstr>Default Design</vt:lpstr>
      <vt:lpstr>PowerPoint Presentation</vt:lpstr>
      <vt:lpstr>General Requirement</vt:lpstr>
      <vt:lpstr>ICs you will use</vt:lpstr>
      <vt:lpstr>Experiment 1</vt:lpstr>
      <vt:lpstr>Experiment 1</vt:lpstr>
      <vt:lpstr>Experiment 2</vt:lpstr>
      <vt:lpstr>Lab 3: Sequential Circuits</vt:lpstr>
      <vt:lpstr>Lab 3: New IC</vt:lpstr>
      <vt:lpstr>Lab 3: New Instrument</vt:lpstr>
      <vt:lpstr>Lab 3: Experiment (SR &amp; D Latches)</vt:lpstr>
      <vt:lpstr>Lab 3: Experiment (SR &amp; D Latches)</vt:lpstr>
      <vt:lpstr>Lab 3: Experiment (JK Flip-flop)</vt:lpstr>
    </vt:vector>
  </TitlesOfParts>
  <Company>QMWC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ELE202/ELB2202: Digital Circuit Design</dc:title>
  <dc:creator>Paula Fonseca, Raul Mondragon</dc:creator>
  <cp:lastModifiedBy>Md Hasanuzzaman Sagor</cp:lastModifiedBy>
  <cp:revision>528</cp:revision>
  <dcterms:created xsi:type="dcterms:W3CDTF">2001-01-23T15:57:49Z</dcterms:created>
  <dcterms:modified xsi:type="dcterms:W3CDTF">2024-04-26T10:50:49Z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0x010100E69A0AEAF1701447A242579FB8537250</vt:lpwstr>
  </property>
</Properties>
</file>